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7" r:id="rId2"/>
    <p:sldId id="260" r:id="rId3"/>
    <p:sldId id="264" r:id="rId4"/>
    <p:sldId id="265" r:id="rId5"/>
    <p:sldId id="266" r:id="rId6"/>
    <p:sldId id="267" r:id="rId7"/>
    <p:sldId id="268" r:id="rId8"/>
    <p:sldId id="269" r:id="rId9"/>
    <p:sldId id="278" r:id="rId10"/>
    <p:sldId id="279" r:id="rId11"/>
    <p:sldId id="272" r:id="rId12"/>
    <p:sldId id="280" r:id="rId13"/>
    <p:sldId id="281" r:id="rId14"/>
    <p:sldId id="282" r:id="rId15"/>
    <p:sldId id="283" r:id="rId16"/>
    <p:sldId id="284" r:id="rId17"/>
    <p:sldId id="285" r:id="rId18"/>
    <p:sldId id="274" r:id="rId19"/>
    <p:sldId id="276" r:id="rId20"/>
    <p:sldId id="277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Tahoma" panose="020B0604030504040204" pitchFamily="34" charset="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j117L/TnvSO7wJI9XE6mrQEUqj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9E25A4F-1A65-41BB-81C5-0ACB158F224B}">
  <a:tblStyle styleId="{B9E25A4F-1A65-41BB-81C5-0ACB158F224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57" autoAdjust="0"/>
    <p:restoredTop sz="88586" autoAdjust="0"/>
  </p:normalViewPr>
  <p:slideViewPr>
    <p:cSldViewPr snapToGrid="0">
      <p:cViewPr varScale="1">
        <p:scale>
          <a:sx n="84" d="100"/>
          <a:sy n="84" d="100"/>
        </p:scale>
        <p:origin x="504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 panose="02070309020205020404" pitchFamily="49" charset="0"/>
              <a:buChar char="o"/>
              <a:tabLst/>
              <a:defRPr/>
            </a:pPr>
            <a:r>
              <a:rPr lang="en-US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Khả năng mở rộng: Có thể mở rộng dễ dàng phục vụ cho các ứng dụng lớn hơn </a:t>
            </a:r>
            <a:r>
              <a:rPr lang="vi-VN" b="0" i="0">
                <a:solidFill>
                  <a:srgbClr val="374151"/>
                </a:solidFill>
                <a:effectLst/>
                <a:latin typeface="+mj-lt"/>
              </a:rPr>
              <a:t>bằng cách sử dụng các phương pháp như phân chia dữ liệu (sharding), nhân rộng (replication) và kết hợp với các công nghệ khác.</a:t>
            </a:r>
            <a:endParaRPr lang="en-US" sz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 ổn định: Tính ổn định cao và có thể hoạt động liên tục trong nhiều tháng hoặc năm.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Hiệu suất: MySQL được tối ưu hóa để cung cấp hiệu suất cao trong các ứng dụng tải lớn, hỗ trợ các kỹ thuật tối ưu hóa để tăng tốc truy vấn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Dễ sử dụng: Cú pháp dễ hiểu, cung cấp các công cụ hỗ trợ đa dạng để quản lý CSDL.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Hỗ trợ đa nền tảng: Windows, Linux, MacOS, đa ngôn ngữ: PHP, Python, Java, Ruby,...</a:t>
            </a:r>
            <a:endParaRPr lang="en-US" b="0" i="0">
              <a:solidFill>
                <a:srgbClr val="374151"/>
              </a:solidFill>
              <a:effectLst/>
              <a:latin typeface="+mj-lt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>
              <a:latin typeface="+mj-lt"/>
            </a:endParaRPr>
          </a:p>
        </p:txBody>
      </p:sp>
      <p:sp>
        <p:nvSpPr>
          <p:cNvPr id="316" name="Google Shape;31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0099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4432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2264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76981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2836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03037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2739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Mô hình MVT: giúp phân chia code rõ rang và dễ hiểu, giúp dễ dàng bảo trì và mở rộng ứng dụng.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Bảo mật: Django cung cấp nhiều tính năng bảo mật mạnh mẽ, bao gồm bảo vệ CSRF, xác thực người dùng và bảo vệ XSS.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ORM (Object-Relational Mapping): Django hỗ trợ ORM giúp tương tác với CSDL dễ dàng và bảo mật, giúp giảm thời gian và công sức cho việc quản lý CSDL.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Tích hợp sẵn nhiều thư viện phổ biến: Bootstrap, jQuery, Pillow, và nhiều thư viện khác, giúp tăng tốc độ phát triển ứng dụng.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 linh hoạt: Django cho phép người dùng phát triển linh hoạt lựa chọn các công nghệ, thư viện phù hợp với nhu cầu của ứng dụng.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2109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êu đề và Nội dung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êu đề và Văn bản Dọc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êu đề Dọc và Văn bản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êu đề Bản chiếu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Đầu trang của Phần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i Nội dung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ép so sánh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ỉ Tiêu đề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ống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ội dung với Chú thích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̉nh với Chú thích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3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 amt="60000"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/>
          <p:nvPr/>
        </p:nvSpPr>
        <p:spPr>
          <a:xfrm>
            <a:off x="1657350" y="404653"/>
            <a:ext cx="7896003" cy="89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2E75B5"/>
                </a:solidFill>
                <a:latin typeface="Tahoma"/>
                <a:ea typeface="Tahoma"/>
                <a:cs typeface="Tahoma"/>
                <a:sym typeface="Tahoma"/>
              </a:rPr>
              <a:t>TRƯỜNG ĐẠI HỌC CÔNG NGHIỆP HÀ NỘI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C000"/>
                </a:solidFill>
                <a:latin typeface="Tahoma"/>
                <a:ea typeface="Tahoma"/>
                <a:cs typeface="Tahoma"/>
                <a:sym typeface="Tahoma"/>
              </a:rPr>
              <a:t>KHOA CÔNG NGHỆ THÔNG TIN</a:t>
            </a:r>
            <a:endParaRPr/>
          </a:p>
        </p:txBody>
      </p:sp>
      <p:sp>
        <p:nvSpPr>
          <p:cNvPr id="97" name="Google Shape;97;p2"/>
          <p:cNvSpPr txBox="1"/>
          <p:nvPr/>
        </p:nvSpPr>
        <p:spPr>
          <a:xfrm>
            <a:off x="2953146" y="2850643"/>
            <a:ext cx="628569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ĐỒ ÁN TỐT NGHIỆP</a:t>
            </a:r>
            <a:endParaRPr/>
          </a:p>
        </p:txBody>
      </p:sp>
      <p:sp>
        <p:nvSpPr>
          <p:cNvPr id="98" name="Google Shape;98;p2"/>
          <p:cNvSpPr txBox="1"/>
          <p:nvPr/>
        </p:nvSpPr>
        <p:spPr>
          <a:xfrm>
            <a:off x="4668413" y="6299479"/>
            <a:ext cx="285515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Hà Nội, ngày 16 tháng 05 năm 2023</a:t>
            </a:r>
            <a:endParaRPr/>
          </a:p>
        </p:txBody>
      </p:sp>
      <p:sp>
        <p:nvSpPr>
          <p:cNvPr id="99" name="Google Shape;99;p2"/>
          <p:cNvSpPr txBox="1"/>
          <p:nvPr/>
        </p:nvSpPr>
        <p:spPr>
          <a:xfrm>
            <a:off x="3790604" y="4622899"/>
            <a:ext cx="2305389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F5496"/>
                </a:solidFill>
                <a:latin typeface="Tahoma"/>
                <a:ea typeface="Tahoma"/>
                <a:cs typeface="Tahoma"/>
                <a:sym typeface="Tahoma"/>
              </a:rPr>
              <a:t>Giảng viên hướng dẫn:</a:t>
            </a:r>
            <a:endParaRPr sz="16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F5496"/>
                </a:solidFill>
                <a:latin typeface="Tahoma"/>
                <a:ea typeface="Tahoma"/>
                <a:cs typeface="Tahoma"/>
                <a:sym typeface="Tahoma"/>
              </a:rPr>
              <a:t>Sinh viên thực hiện: </a:t>
            </a:r>
            <a:endParaRPr sz="16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F5496"/>
                </a:solidFill>
                <a:latin typeface="Tahoma"/>
                <a:ea typeface="Tahoma"/>
                <a:cs typeface="Tahoma"/>
                <a:sym typeface="Tahoma"/>
              </a:rPr>
              <a:t>Mã sinh viên: </a:t>
            </a:r>
            <a:endParaRPr sz="16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F5496"/>
                </a:solidFill>
                <a:latin typeface="Tahoma"/>
                <a:ea typeface="Tahoma"/>
                <a:cs typeface="Tahoma"/>
                <a:sym typeface="Tahoma"/>
              </a:rPr>
              <a:t>Lớp: </a:t>
            </a:r>
            <a:endParaRPr sz="16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F5496"/>
                </a:solidFill>
                <a:latin typeface="Tahoma"/>
                <a:ea typeface="Tahoma"/>
                <a:cs typeface="Tahoma"/>
                <a:sym typeface="Tahoma"/>
              </a:rPr>
              <a:t>Khóa: </a:t>
            </a:r>
            <a:endParaRPr sz="1600"/>
          </a:p>
        </p:txBody>
      </p:sp>
      <p:sp>
        <p:nvSpPr>
          <p:cNvPr id="100" name="Google Shape;100;p2"/>
          <p:cNvSpPr txBox="1"/>
          <p:nvPr/>
        </p:nvSpPr>
        <p:spPr>
          <a:xfrm>
            <a:off x="6095993" y="4622900"/>
            <a:ext cx="2593578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F5496"/>
                </a:solidFill>
                <a:latin typeface="Tahoma"/>
                <a:ea typeface="Tahoma"/>
                <a:cs typeface="Tahoma"/>
                <a:sym typeface="Tahoma"/>
              </a:rPr>
              <a:t>ThS VŨ THỊ TUYẾT MAI</a:t>
            </a:r>
            <a:endParaRPr sz="1600">
              <a:solidFill>
                <a:srgbClr val="2F5496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F5496"/>
                </a:solidFill>
                <a:latin typeface="Tahoma"/>
                <a:ea typeface="Tahoma"/>
                <a:cs typeface="Tahoma"/>
                <a:sym typeface="Tahoma"/>
              </a:rPr>
              <a:t>PHẠM VĂN LUÂN</a:t>
            </a:r>
            <a:endParaRPr sz="1600">
              <a:solidFill>
                <a:srgbClr val="2F5496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F5496"/>
                </a:solidFill>
                <a:latin typeface="Tahoma"/>
                <a:ea typeface="Tahoma"/>
                <a:cs typeface="Tahoma"/>
                <a:sym typeface="Tahoma"/>
              </a:rPr>
              <a:t>2019602173</a:t>
            </a:r>
            <a:endParaRPr sz="16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F5496"/>
                </a:solidFill>
                <a:latin typeface="Tahoma"/>
                <a:ea typeface="Tahoma"/>
                <a:cs typeface="Tahoma"/>
                <a:sym typeface="Tahoma"/>
              </a:rPr>
              <a:t>KHMT 01</a:t>
            </a:r>
            <a:endParaRPr sz="16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F5496"/>
                </a:solidFill>
                <a:latin typeface="Tahoma"/>
                <a:ea typeface="Tahoma"/>
                <a:cs typeface="Tahoma"/>
                <a:sym typeface="Tahoma"/>
              </a:rPr>
              <a:t>K14</a:t>
            </a:r>
            <a:endParaRPr sz="1600"/>
          </a:p>
        </p:txBody>
      </p:sp>
      <p:sp>
        <p:nvSpPr>
          <p:cNvPr id="101" name="Google Shape;101;p2"/>
          <p:cNvSpPr txBox="1"/>
          <p:nvPr/>
        </p:nvSpPr>
        <p:spPr>
          <a:xfrm>
            <a:off x="159903" y="2474386"/>
            <a:ext cx="11525421" cy="978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73685" marR="0" lvl="0" indent="-273685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ĐỀ TÀI: XÂY DỰNG WEBSITE ĐẶT ĐỒ ĂN CHO NHÀ HÀNG SỬ DỤNG DJANGO VÀ MYSQL</a:t>
            </a:r>
            <a:endParaRPr sz="1600"/>
          </a:p>
        </p:txBody>
      </p:sp>
      <p:sp>
        <p:nvSpPr>
          <p:cNvPr id="102" name="Google Shape;102;p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88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/>
          <p:nvPr/>
        </p:nvSpPr>
        <p:spPr>
          <a:xfrm rot="10800000">
            <a:off x="8605520" y="20415"/>
            <a:ext cx="3586480" cy="71174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Đại học công nghiệp Hà Nội - Cổng thông tin điện tử">
            <a:extLst>
              <a:ext uri="{FF2B5EF4-FFF2-40B4-BE49-F238E27FC236}">
                <a16:creationId xmlns:a16="http://schemas.microsoft.com/office/drawing/2014/main" id="{55120395-CC51-0DDA-CF66-BE9766B0B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32242"/>
            <a:ext cx="154305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ở ảnh">
            <a:extLst>
              <a:ext uri="{FF2B5EF4-FFF2-40B4-BE49-F238E27FC236}">
                <a16:creationId xmlns:a16="http://schemas.microsoft.com/office/drawing/2014/main" id="{0128C020-7233-34E1-7B85-5E7EC0DAE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739" y="-248913"/>
            <a:ext cx="280987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4"/>
          <p:cNvSpPr txBox="1"/>
          <p:nvPr/>
        </p:nvSpPr>
        <p:spPr>
          <a:xfrm>
            <a:off x="470515" y="175663"/>
            <a:ext cx="527634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55A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PHƯƠNG PHÁP GIẢI QUYẾT</a:t>
            </a:r>
            <a:endParaRPr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9" name="Google Shape;319;p14"/>
          <p:cNvSpPr/>
          <p:nvPr/>
        </p:nvSpPr>
        <p:spPr>
          <a:xfrm rot="5400000">
            <a:off x="-66578" y="235266"/>
            <a:ext cx="603672" cy="470516"/>
          </a:xfrm>
          <a:prstGeom prst="flowChartExtract">
            <a:avLst/>
          </a:prstGeom>
          <a:solidFill>
            <a:srgbClr val="C55A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4"/>
          <p:cNvSpPr txBox="1"/>
          <p:nvPr/>
        </p:nvSpPr>
        <p:spPr>
          <a:xfrm>
            <a:off x="195309" y="6390427"/>
            <a:ext cx="140397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>
                <a:solidFill>
                  <a:srgbClr val="7B7B7B"/>
                </a:solidFill>
                <a:latin typeface="Calibri"/>
                <a:ea typeface="Calibri"/>
                <a:cs typeface="Calibri"/>
                <a:sym typeface="Calibri"/>
              </a:rPr>
              <a:t>Đồ án tốt nghiệp</a:t>
            </a:r>
            <a:endParaRPr sz="1400" i="1">
              <a:solidFill>
                <a:srgbClr val="7B7B7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14"/>
          <p:cNvSpPr txBox="1"/>
          <p:nvPr/>
        </p:nvSpPr>
        <p:spPr>
          <a:xfrm>
            <a:off x="512375" y="1097911"/>
            <a:ext cx="3791711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 SỞ DỮ LIỆU: MySQL</a:t>
            </a:r>
            <a:endParaRPr sz="2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25" name="Google Shape;325;p14" descr="Ảnh có chứa văn bản&#10;&#10;Mô tả được tạo tự động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1" y="0"/>
            <a:ext cx="12192000" cy="69172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702A7C-79B3-F5C5-34A2-A925F50DC709}"/>
              </a:ext>
            </a:extLst>
          </p:cNvPr>
          <p:cNvSpPr txBox="1"/>
          <p:nvPr/>
        </p:nvSpPr>
        <p:spPr>
          <a:xfrm>
            <a:off x="6293578" y="1313334"/>
            <a:ext cx="5248641" cy="4448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MySQL là một hệ quản trị CSDL phổ biến và được sử dụng rộng rãi trên toàn thế giới, với một số ưu điểm: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Khả năng mở rộng tốt.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 ổn định cao.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Hiệu suất tốt.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Dễ sử dụng.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Hỗ trợ đa nền tảng, đa ngôn ngữ.</a:t>
            </a:r>
          </a:p>
        </p:txBody>
      </p:sp>
      <p:pic>
        <p:nvPicPr>
          <p:cNvPr id="3074" name="Picture 2" descr="Mysql là gì? Tổng hợp thông tin chi tiết nhất về Mysql">
            <a:extLst>
              <a:ext uri="{FF2B5EF4-FFF2-40B4-BE49-F238E27FC236}">
                <a16:creationId xmlns:a16="http://schemas.microsoft.com/office/drawing/2014/main" id="{7C46575E-876F-E168-8F83-66CAF2C73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3" y="2055624"/>
            <a:ext cx="4888771" cy="274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24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17"/>
          <p:cNvPicPr preferRelativeResize="0"/>
          <p:nvPr/>
        </p:nvPicPr>
        <p:blipFill rotWithShape="1">
          <a:blip r:embed="rId3">
            <a:alphaModFix amt="7000"/>
          </a:blip>
          <a:srcRect/>
          <a:stretch/>
        </p:blipFill>
        <p:spPr>
          <a:xfrm>
            <a:off x="7614" y="-38793"/>
            <a:ext cx="12176772" cy="692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17" descr="Ảnh có chứa văn bản&#10;&#10;Mô tả được tạo tự động"/>
          <p:cNvPicPr preferRelativeResize="0"/>
          <p:nvPr/>
        </p:nvPicPr>
        <p:blipFill rotWithShape="1">
          <a:blip r:embed="rId4">
            <a:alphaModFix amt="10000"/>
          </a:blip>
          <a:srcRect/>
          <a:stretch/>
        </p:blipFill>
        <p:spPr>
          <a:xfrm>
            <a:off x="0" y="0"/>
            <a:ext cx="12192000" cy="6884043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17"/>
          <p:cNvSpPr txBox="1"/>
          <p:nvPr/>
        </p:nvSpPr>
        <p:spPr>
          <a:xfrm>
            <a:off x="470515" y="208914"/>
            <a:ext cx="406823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55A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KẾT QUẢ ĐẠT ĐƯỢC</a:t>
            </a:r>
            <a:endParaRPr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9" name="Google Shape;359;p17"/>
          <p:cNvSpPr/>
          <p:nvPr/>
        </p:nvSpPr>
        <p:spPr>
          <a:xfrm rot="5400000">
            <a:off x="-66578" y="235266"/>
            <a:ext cx="603672" cy="470516"/>
          </a:xfrm>
          <a:prstGeom prst="flowChartExtract">
            <a:avLst/>
          </a:prstGeom>
          <a:solidFill>
            <a:srgbClr val="C55A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7"/>
          <p:cNvSpPr txBox="1"/>
          <p:nvPr/>
        </p:nvSpPr>
        <p:spPr>
          <a:xfrm>
            <a:off x="195309" y="6390427"/>
            <a:ext cx="140397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>
                <a:solidFill>
                  <a:srgbClr val="7B7B7B"/>
                </a:solidFill>
                <a:latin typeface="Calibri"/>
                <a:ea typeface="Calibri"/>
                <a:cs typeface="Calibri"/>
                <a:sym typeface="Calibri"/>
              </a:rPr>
              <a:t>Đồ án tốt nghiệp</a:t>
            </a:r>
            <a:endParaRPr sz="1400" i="1">
              <a:solidFill>
                <a:srgbClr val="7B7B7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D2F66D-C524-7679-2FEC-634FF995143D}"/>
              </a:ext>
            </a:extLst>
          </p:cNvPr>
          <p:cNvSpPr txBox="1"/>
          <p:nvPr/>
        </p:nvSpPr>
        <p:spPr>
          <a:xfrm>
            <a:off x="631767" y="942109"/>
            <a:ext cx="35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diện trang chủ khách hàng: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0B5047-F88A-8280-1FB3-F9EE5A6FD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6300" y="1442934"/>
            <a:ext cx="8382061" cy="4648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17"/>
          <p:cNvPicPr preferRelativeResize="0"/>
          <p:nvPr/>
        </p:nvPicPr>
        <p:blipFill rotWithShape="1">
          <a:blip r:embed="rId3">
            <a:alphaModFix amt="7000"/>
          </a:blip>
          <a:srcRect/>
          <a:stretch/>
        </p:blipFill>
        <p:spPr>
          <a:xfrm>
            <a:off x="7614" y="-38793"/>
            <a:ext cx="12176772" cy="692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17" descr="Ảnh có chứa văn bản&#10;&#10;Mô tả được tạo tự động"/>
          <p:cNvPicPr preferRelativeResize="0"/>
          <p:nvPr/>
        </p:nvPicPr>
        <p:blipFill rotWithShape="1">
          <a:blip r:embed="rId4">
            <a:alphaModFix amt="10000"/>
          </a:blip>
          <a:srcRect/>
          <a:stretch/>
        </p:blipFill>
        <p:spPr>
          <a:xfrm>
            <a:off x="15228" y="0"/>
            <a:ext cx="12176772" cy="6884043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17"/>
          <p:cNvSpPr txBox="1"/>
          <p:nvPr/>
        </p:nvSpPr>
        <p:spPr>
          <a:xfrm>
            <a:off x="470515" y="208914"/>
            <a:ext cx="406823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55A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KẾT QUẢ ĐẠT ĐƯỢC</a:t>
            </a:r>
            <a:endParaRPr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9" name="Google Shape;359;p17"/>
          <p:cNvSpPr/>
          <p:nvPr/>
        </p:nvSpPr>
        <p:spPr>
          <a:xfrm rot="5400000">
            <a:off x="-66578" y="235266"/>
            <a:ext cx="603672" cy="470516"/>
          </a:xfrm>
          <a:prstGeom prst="flowChartExtract">
            <a:avLst/>
          </a:prstGeom>
          <a:solidFill>
            <a:srgbClr val="C55A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7"/>
          <p:cNvSpPr txBox="1"/>
          <p:nvPr/>
        </p:nvSpPr>
        <p:spPr>
          <a:xfrm>
            <a:off x="195309" y="6390427"/>
            <a:ext cx="140397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>
                <a:solidFill>
                  <a:srgbClr val="7B7B7B"/>
                </a:solidFill>
                <a:latin typeface="Calibri"/>
                <a:ea typeface="Calibri"/>
                <a:cs typeface="Calibri"/>
                <a:sym typeface="Calibri"/>
              </a:rPr>
              <a:t>Đồ án tốt nghiệp</a:t>
            </a:r>
            <a:endParaRPr sz="1400" i="1">
              <a:solidFill>
                <a:srgbClr val="7B7B7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D2F66D-C524-7679-2FEC-634FF995143D}"/>
              </a:ext>
            </a:extLst>
          </p:cNvPr>
          <p:cNvSpPr txBox="1"/>
          <p:nvPr/>
        </p:nvSpPr>
        <p:spPr>
          <a:xfrm>
            <a:off x="309802" y="991985"/>
            <a:ext cx="35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diện menu món ăn: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774803-86BC-8AA4-482D-6DF74DDFA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802" y="1645920"/>
            <a:ext cx="5586600" cy="3131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ECD4BD-A205-089E-CE85-17DFC9BC84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675" y="1645920"/>
            <a:ext cx="4568978" cy="31778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CC3606-015A-ADAB-6E88-122675B5D1BE}"/>
              </a:ext>
            </a:extLst>
          </p:cNvPr>
          <p:cNvSpPr txBox="1"/>
          <p:nvPr/>
        </p:nvSpPr>
        <p:spPr>
          <a:xfrm>
            <a:off x="7046675" y="991985"/>
            <a:ext cx="35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diện chi tiết món ăn:</a:t>
            </a:r>
          </a:p>
        </p:txBody>
      </p:sp>
    </p:spTree>
    <p:extLst>
      <p:ext uri="{BB962C8B-B14F-4D97-AF65-F5344CB8AC3E}">
        <p14:creationId xmlns:p14="http://schemas.microsoft.com/office/powerpoint/2010/main" val="318238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17"/>
          <p:cNvPicPr preferRelativeResize="0"/>
          <p:nvPr/>
        </p:nvPicPr>
        <p:blipFill rotWithShape="1">
          <a:blip r:embed="rId3">
            <a:alphaModFix amt="7000"/>
          </a:blip>
          <a:srcRect/>
          <a:stretch/>
        </p:blipFill>
        <p:spPr>
          <a:xfrm>
            <a:off x="7614" y="-38793"/>
            <a:ext cx="12176772" cy="692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17" descr="Ảnh có chứa văn bản&#10;&#10;Mô tả được tạo tự động"/>
          <p:cNvPicPr preferRelativeResize="0"/>
          <p:nvPr/>
        </p:nvPicPr>
        <p:blipFill rotWithShape="1">
          <a:blip r:embed="rId4">
            <a:alphaModFix amt="10000"/>
          </a:blip>
          <a:srcRect/>
          <a:stretch/>
        </p:blipFill>
        <p:spPr>
          <a:xfrm>
            <a:off x="-44335" y="0"/>
            <a:ext cx="12236335" cy="6884043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17"/>
          <p:cNvSpPr txBox="1"/>
          <p:nvPr/>
        </p:nvSpPr>
        <p:spPr>
          <a:xfrm>
            <a:off x="470515" y="208914"/>
            <a:ext cx="406823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55A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KẾT QUẢ ĐẠT ĐƯỢC</a:t>
            </a:r>
            <a:endParaRPr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9" name="Google Shape;359;p17"/>
          <p:cNvSpPr/>
          <p:nvPr/>
        </p:nvSpPr>
        <p:spPr>
          <a:xfrm rot="5400000">
            <a:off x="-66578" y="235266"/>
            <a:ext cx="603672" cy="470516"/>
          </a:xfrm>
          <a:prstGeom prst="flowChartExtract">
            <a:avLst/>
          </a:prstGeom>
          <a:solidFill>
            <a:srgbClr val="C55A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7"/>
          <p:cNvSpPr txBox="1"/>
          <p:nvPr/>
        </p:nvSpPr>
        <p:spPr>
          <a:xfrm>
            <a:off x="195309" y="6390427"/>
            <a:ext cx="140397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>
                <a:solidFill>
                  <a:srgbClr val="7B7B7B"/>
                </a:solidFill>
                <a:latin typeface="Calibri"/>
                <a:ea typeface="Calibri"/>
                <a:cs typeface="Calibri"/>
                <a:sym typeface="Calibri"/>
              </a:rPr>
              <a:t>Đồ án tốt nghiệp</a:t>
            </a:r>
            <a:endParaRPr sz="1400" i="1">
              <a:solidFill>
                <a:srgbClr val="7B7B7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D2F66D-C524-7679-2FEC-634FF995143D}"/>
              </a:ext>
            </a:extLst>
          </p:cNvPr>
          <p:cNvSpPr txBox="1"/>
          <p:nvPr/>
        </p:nvSpPr>
        <p:spPr>
          <a:xfrm>
            <a:off x="631767" y="942109"/>
            <a:ext cx="35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diện đặt bàn: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6FB52E-72E7-A6D7-31E3-CF4F85CF0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3727" y="1521456"/>
            <a:ext cx="7200953" cy="46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6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17"/>
          <p:cNvPicPr preferRelativeResize="0"/>
          <p:nvPr/>
        </p:nvPicPr>
        <p:blipFill rotWithShape="1">
          <a:blip r:embed="rId3">
            <a:alphaModFix amt="7000"/>
          </a:blip>
          <a:srcRect/>
          <a:stretch/>
        </p:blipFill>
        <p:spPr>
          <a:xfrm>
            <a:off x="7614" y="-38793"/>
            <a:ext cx="12176772" cy="692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17" descr="Ảnh có chứa văn bản&#10;&#10;Mô tả được tạo tự động"/>
          <p:cNvPicPr preferRelativeResize="0"/>
          <p:nvPr/>
        </p:nvPicPr>
        <p:blipFill rotWithShape="1">
          <a:blip r:embed="rId4">
            <a:alphaModFix amt="10000"/>
          </a:blip>
          <a:srcRect/>
          <a:stretch/>
        </p:blipFill>
        <p:spPr>
          <a:xfrm>
            <a:off x="0" y="0"/>
            <a:ext cx="12192000" cy="6884043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17"/>
          <p:cNvSpPr txBox="1"/>
          <p:nvPr/>
        </p:nvSpPr>
        <p:spPr>
          <a:xfrm>
            <a:off x="470515" y="208914"/>
            <a:ext cx="406823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55A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KẾT QUẢ ĐẠT ĐƯỢC</a:t>
            </a:r>
            <a:endParaRPr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9" name="Google Shape;359;p17"/>
          <p:cNvSpPr/>
          <p:nvPr/>
        </p:nvSpPr>
        <p:spPr>
          <a:xfrm rot="5400000">
            <a:off x="-66578" y="235266"/>
            <a:ext cx="603672" cy="470516"/>
          </a:xfrm>
          <a:prstGeom prst="flowChartExtract">
            <a:avLst/>
          </a:prstGeom>
          <a:solidFill>
            <a:srgbClr val="C55A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7"/>
          <p:cNvSpPr txBox="1"/>
          <p:nvPr/>
        </p:nvSpPr>
        <p:spPr>
          <a:xfrm>
            <a:off x="195309" y="6390427"/>
            <a:ext cx="140397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>
                <a:solidFill>
                  <a:srgbClr val="7B7B7B"/>
                </a:solidFill>
                <a:latin typeface="Calibri"/>
                <a:ea typeface="Calibri"/>
                <a:cs typeface="Calibri"/>
                <a:sym typeface="Calibri"/>
              </a:rPr>
              <a:t>Đồ án tốt nghiệp</a:t>
            </a:r>
            <a:endParaRPr sz="1400" i="1">
              <a:solidFill>
                <a:srgbClr val="7B7B7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D2F66D-C524-7679-2FEC-634FF995143D}"/>
              </a:ext>
            </a:extLst>
          </p:cNvPr>
          <p:cNvSpPr txBox="1"/>
          <p:nvPr/>
        </p:nvSpPr>
        <p:spPr>
          <a:xfrm>
            <a:off x="631767" y="1200163"/>
            <a:ext cx="35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diện đăng nhập: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7444DE-DF19-2E91-FA22-ADA7A3435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767" y="1991130"/>
            <a:ext cx="4955494" cy="32181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0AAFC2-D78B-E92A-98BC-FFA2000391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739" y="1991129"/>
            <a:ext cx="4787679" cy="32181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C390C4-9F23-9672-AE31-0BDF68B868BC}"/>
              </a:ext>
            </a:extLst>
          </p:cNvPr>
          <p:cNvSpPr txBox="1"/>
          <p:nvPr/>
        </p:nvSpPr>
        <p:spPr>
          <a:xfrm>
            <a:off x="6604739" y="1202574"/>
            <a:ext cx="35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diện đăng ký:</a:t>
            </a:r>
          </a:p>
        </p:txBody>
      </p:sp>
    </p:spTree>
    <p:extLst>
      <p:ext uri="{BB962C8B-B14F-4D97-AF65-F5344CB8AC3E}">
        <p14:creationId xmlns:p14="http://schemas.microsoft.com/office/powerpoint/2010/main" val="323953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17"/>
          <p:cNvPicPr preferRelativeResize="0"/>
          <p:nvPr/>
        </p:nvPicPr>
        <p:blipFill rotWithShape="1">
          <a:blip r:embed="rId3">
            <a:alphaModFix amt="7000"/>
          </a:blip>
          <a:srcRect/>
          <a:stretch/>
        </p:blipFill>
        <p:spPr>
          <a:xfrm>
            <a:off x="7614" y="-38793"/>
            <a:ext cx="12176772" cy="692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17" descr="Ảnh có chứa văn bản&#10;&#10;Mô tả được tạo tự động"/>
          <p:cNvPicPr preferRelativeResize="0"/>
          <p:nvPr/>
        </p:nvPicPr>
        <p:blipFill rotWithShape="1">
          <a:blip r:embed="rId4">
            <a:alphaModFix amt="10000"/>
          </a:blip>
          <a:srcRect/>
          <a:stretch/>
        </p:blipFill>
        <p:spPr>
          <a:xfrm>
            <a:off x="0" y="0"/>
            <a:ext cx="12192000" cy="6884043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17"/>
          <p:cNvSpPr txBox="1"/>
          <p:nvPr/>
        </p:nvSpPr>
        <p:spPr>
          <a:xfrm>
            <a:off x="470515" y="208914"/>
            <a:ext cx="406823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55A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KẾT QUẢ ĐẠT ĐƯỢC</a:t>
            </a:r>
            <a:endParaRPr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9" name="Google Shape;359;p17"/>
          <p:cNvSpPr/>
          <p:nvPr/>
        </p:nvSpPr>
        <p:spPr>
          <a:xfrm rot="5400000">
            <a:off x="-66578" y="235266"/>
            <a:ext cx="603672" cy="470516"/>
          </a:xfrm>
          <a:prstGeom prst="flowChartExtract">
            <a:avLst/>
          </a:prstGeom>
          <a:solidFill>
            <a:srgbClr val="C55A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7"/>
          <p:cNvSpPr txBox="1"/>
          <p:nvPr/>
        </p:nvSpPr>
        <p:spPr>
          <a:xfrm>
            <a:off x="195309" y="6390427"/>
            <a:ext cx="140397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>
                <a:solidFill>
                  <a:srgbClr val="7B7B7B"/>
                </a:solidFill>
                <a:latin typeface="Calibri"/>
                <a:ea typeface="Calibri"/>
                <a:cs typeface="Calibri"/>
                <a:sym typeface="Calibri"/>
              </a:rPr>
              <a:t>Đồ án tốt nghiệp</a:t>
            </a:r>
            <a:endParaRPr sz="1400" i="1">
              <a:solidFill>
                <a:srgbClr val="7B7B7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D2F66D-C524-7679-2FEC-634FF995143D}"/>
              </a:ext>
            </a:extLst>
          </p:cNvPr>
          <p:cNvSpPr txBox="1"/>
          <p:nvPr/>
        </p:nvSpPr>
        <p:spPr>
          <a:xfrm>
            <a:off x="631767" y="1200163"/>
            <a:ext cx="35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diện quản lý món yêu thích: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C390C4-9F23-9672-AE31-0BDF68B868BC}"/>
              </a:ext>
            </a:extLst>
          </p:cNvPr>
          <p:cNvSpPr txBox="1"/>
          <p:nvPr/>
        </p:nvSpPr>
        <p:spPr>
          <a:xfrm>
            <a:off x="6604739" y="1202574"/>
            <a:ext cx="35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diện quản lý đơn đặt: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33C693-2BB7-5FBF-EFAE-FE28DD570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516" y="1991130"/>
            <a:ext cx="5116746" cy="34428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781338-8C03-29FB-393A-854F21B59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739" y="1991130"/>
            <a:ext cx="5197696" cy="344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16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17"/>
          <p:cNvPicPr preferRelativeResize="0"/>
          <p:nvPr/>
        </p:nvPicPr>
        <p:blipFill rotWithShape="1">
          <a:blip r:embed="rId3">
            <a:alphaModFix amt="7000"/>
          </a:blip>
          <a:srcRect/>
          <a:stretch/>
        </p:blipFill>
        <p:spPr>
          <a:xfrm>
            <a:off x="7614" y="-38793"/>
            <a:ext cx="12176772" cy="692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17" descr="Ảnh có chứa văn bản&#10;&#10;Mô tả được tạo tự động"/>
          <p:cNvPicPr preferRelativeResize="0"/>
          <p:nvPr/>
        </p:nvPicPr>
        <p:blipFill rotWithShape="1">
          <a:blip r:embed="rId4">
            <a:alphaModFix amt="10000"/>
          </a:blip>
          <a:srcRect/>
          <a:stretch/>
        </p:blipFill>
        <p:spPr>
          <a:xfrm>
            <a:off x="0" y="0"/>
            <a:ext cx="12192000" cy="6884043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17"/>
          <p:cNvSpPr txBox="1"/>
          <p:nvPr/>
        </p:nvSpPr>
        <p:spPr>
          <a:xfrm>
            <a:off x="470515" y="208914"/>
            <a:ext cx="406823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55A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KẾT QUẢ ĐẠT ĐƯỢC</a:t>
            </a:r>
            <a:endParaRPr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9" name="Google Shape;359;p17"/>
          <p:cNvSpPr/>
          <p:nvPr/>
        </p:nvSpPr>
        <p:spPr>
          <a:xfrm rot="5400000">
            <a:off x="-66578" y="235266"/>
            <a:ext cx="603672" cy="470516"/>
          </a:xfrm>
          <a:prstGeom prst="flowChartExtract">
            <a:avLst/>
          </a:prstGeom>
          <a:solidFill>
            <a:srgbClr val="C55A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7"/>
          <p:cNvSpPr txBox="1"/>
          <p:nvPr/>
        </p:nvSpPr>
        <p:spPr>
          <a:xfrm>
            <a:off x="195309" y="6390427"/>
            <a:ext cx="140397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>
                <a:solidFill>
                  <a:srgbClr val="7B7B7B"/>
                </a:solidFill>
                <a:latin typeface="Calibri"/>
                <a:ea typeface="Calibri"/>
                <a:cs typeface="Calibri"/>
                <a:sym typeface="Calibri"/>
              </a:rPr>
              <a:t>Đồ án tốt nghiệp</a:t>
            </a:r>
            <a:endParaRPr sz="1400" i="1">
              <a:solidFill>
                <a:srgbClr val="7B7B7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D2F66D-C524-7679-2FEC-634FF995143D}"/>
              </a:ext>
            </a:extLst>
          </p:cNvPr>
          <p:cNvSpPr txBox="1"/>
          <p:nvPr/>
        </p:nvSpPr>
        <p:spPr>
          <a:xfrm>
            <a:off x="543098" y="885742"/>
            <a:ext cx="35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diện admin: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997043-C2F7-B471-D45B-B9E7D6705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9063" y="1408722"/>
            <a:ext cx="9067866" cy="466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9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17"/>
          <p:cNvPicPr preferRelativeResize="0"/>
          <p:nvPr/>
        </p:nvPicPr>
        <p:blipFill rotWithShape="1">
          <a:blip r:embed="rId3">
            <a:alphaModFix amt="7000"/>
          </a:blip>
          <a:srcRect/>
          <a:stretch/>
        </p:blipFill>
        <p:spPr>
          <a:xfrm>
            <a:off x="7614" y="-38793"/>
            <a:ext cx="12176772" cy="692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17" descr="Ảnh có chứa văn bản&#10;&#10;Mô tả được tạo tự động"/>
          <p:cNvPicPr preferRelativeResize="0"/>
          <p:nvPr/>
        </p:nvPicPr>
        <p:blipFill rotWithShape="1">
          <a:blip r:embed="rId4">
            <a:alphaModFix amt="10000"/>
          </a:blip>
          <a:srcRect/>
          <a:stretch/>
        </p:blipFill>
        <p:spPr>
          <a:xfrm>
            <a:off x="0" y="0"/>
            <a:ext cx="12192000" cy="6884043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17"/>
          <p:cNvSpPr txBox="1"/>
          <p:nvPr/>
        </p:nvSpPr>
        <p:spPr>
          <a:xfrm>
            <a:off x="470515" y="208914"/>
            <a:ext cx="406823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55A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KẾT QUẢ ĐẠT ĐƯỢC</a:t>
            </a:r>
            <a:endParaRPr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9" name="Google Shape;359;p17"/>
          <p:cNvSpPr/>
          <p:nvPr/>
        </p:nvSpPr>
        <p:spPr>
          <a:xfrm rot="5400000">
            <a:off x="-66578" y="235266"/>
            <a:ext cx="603672" cy="470516"/>
          </a:xfrm>
          <a:prstGeom prst="flowChartExtract">
            <a:avLst/>
          </a:prstGeom>
          <a:solidFill>
            <a:srgbClr val="C55A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7"/>
          <p:cNvSpPr txBox="1"/>
          <p:nvPr/>
        </p:nvSpPr>
        <p:spPr>
          <a:xfrm>
            <a:off x="195309" y="6390427"/>
            <a:ext cx="140397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>
                <a:solidFill>
                  <a:srgbClr val="7B7B7B"/>
                </a:solidFill>
                <a:latin typeface="Calibri"/>
                <a:ea typeface="Calibri"/>
                <a:cs typeface="Calibri"/>
                <a:sym typeface="Calibri"/>
              </a:rPr>
              <a:t>Đồ án tốt nghiệp</a:t>
            </a:r>
            <a:endParaRPr sz="1400" i="1">
              <a:solidFill>
                <a:srgbClr val="7B7B7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D2F66D-C524-7679-2FEC-634FF995143D}"/>
              </a:ext>
            </a:extLst>
          </p:cNvPr>
          <p:cNvSpPr txBox="1"/>
          <p:nvPr/>
        </p:nvSpPr>
        <p:spPr>
          <a:xfrm>
            <a:off x="631767" y="1200163"/>
            <a:ext cx="35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diện quản lý Khách hàng: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C390C4-9F23-9672-AE31-0BDF68B868BC}"/>
              </a:ext>
            </a:extLst>
          </p:cNvPr>
          <p:cNvSpPr txBox="1"/>
          <p:nvPr/>
        </p:nvSpPr>
        <p:spPr>
          <a:xfrm>
            <a:off x="5893431" y="1200163"/>
            <a:ext cx="355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diện chi tiết khách hàng: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1B91C4-5E0C-20C0-0FBD-0A0CF910E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767" y="1950399"/>
            <a:ext cx="4410107" cy="35242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2E7067-DBA3-7D6A-A5A1-9970701F6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3431" y="1950399"/>
            <a:ext cx="6087979" cy="352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70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19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12192000" cy="6884043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19"/>
          <p:cNvSpPr txBox="1"/>
          <p:nvPr/>
        </p:nvSpPr>
        <p:spPr>
          <a:xfrm>
            <a:off x="470515" y="208914"/>
            <a:ext cx="219509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55A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TỔNG KẾT</a:t>
            </a:r>
            <a:endParaRPr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7" name="Google Shape;387;p19"/>
          <p:cNvSpPr/>
          <p:nvPr/>
        </p:nvSpPr>
        <p:spPr>
          <a:xfrm rot="5400000">
            <a:off x="-66578" y="235266"/>
            <a:ext cx="603672" cy="470516"/>
          </a:xfrm>
          <a:prstGeom prst="flowChartExtract">
            <a:avLst/>
          </a:prstGeom>
          <a:solidFill>
            <a:srgbClr val="C55A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19"/>
          <p:cNvSpPr txBox="1"/>
          <p:nvPr/>
        </p:nvSpPr>
        <p:spPr>
          <a:xfrm>
            <a:off x="195309" y="6390427"/>
            <a:ext cx="140397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>
                <a:solidFill>
                  <a:srgbClr val="7B7B7B"/>
                </a:solidFill>
                <a:latin typeface="Calibri"/>
                <a:ea typeface="Calibri"/>
                <a:cs typeface="Calibri"/>
                <a:sym typeface="Calibri"/>
              </a:rPr>
              <a:t>Đồ án tốt nghiệp</a:t>
            </a:r>
            <a:endParaRPr sz="1400" i="1">
              <a:solidFill>
                <a:srgbClr val="7B7B7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19"/>
          <p:cNvSpPr txBox="1"/>
          <p:nvPr/>
        </p:nvSpPr>
        <p:spPr>
          <a:xfrm>
            <a:off x="675968" y="1099383"/>
            <a:ext cx="693264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KẾT QUẢ ĐẠT ĐƯỢC</a:t>
            </a:r>
            <a:endParaRPr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7" name="Google Shape;397;p19"/>
          <p:cNvSpPr txBox="1"/>
          <p:nvPr/>
        </p:nvSpPr>
        <p:spPr>
          <a:xfrm>
            <a:off x="1368998" y="2044848"/>
            <a:ext cx="9899136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</a:pPr>
            <a:r>
              <a:rPr lang="en-US" sz="320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Kỹ năng tìm hiểu, phân tích, lên kế hoạch giải quyết vấn đề</a:t>
            </a:r>
            <a:endParaRPr sz="320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</a:pPr>
            <a:r>
              <a:rPr lang="en-US" sz="320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Tính tự chủ trong công việc.</a:t>
            </a:r>
            <a:endParaRPr sz="3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</a:pPr>
            <a:r>
              <a:rPr lang="en-US" sz="320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Tính kiên trì trong công việc.</a:t>
            </a:r>
            <a:endParaRPr sz="3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</a:pPr>
            <a:r>
              <a:rPr lang="en-US" sz="320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Học hỏi kinh nghiệm, kiến thức từ thầy cô, bạn bè.</a:t>
            </a:r>
            <a:endParaRPr sz="3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"/>
          <p:cNvSpPr txBox="1"/>
          <p:nvPr/>
        </p:nvSpPr>
        <p:spPr>
          <a:xfrm>
            <a:off x="470516" y="208914"/>
            <a:ext cx="251098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55A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TỔNG KẾT</a:t>
            </a:r>
            <a:endParaRPr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9" name="Google Shape;419;p21"/>
          <p:cNvSpPr/>
          <p:nvPr/>
        </p:nvSpPr>
        <p:spPr>
          <a:xfrm rot="5400000">
            <a:off x="-66578" y="235266"/>
            <a:ext cx="603672" cy="470516"/>
          </a:xfrm>
          <a:prstGeom prst="flowChartExtract">
            <a:avLst/>
          </a:prstGeom>
          <a:solidFill>
            <a:srgbClr val="C55A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21"/>
          <p:cNvSpPr txBox="1"/>
          <p:nvPr/>
        </p:nvSpPr>
        <p:spPr>
          <a:xfrm>
            <a:off x="195309" y="6390427"/>
            <a:ext cx="140397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>
                <a:solidFill>
                  <a:srgbClr val="7B7B7B"/>
                </a:solidFill>
                <a:latin typeface="Calibri"/>
                <a:ea typeface="Calibri"/>
                <a:cs typeface="Calibri"/>
                <a:sym typeface="Calibri"/>
              </a:rPr>
              <a:t>Đồ án tốt nghiệp</a:t>
            </a:r>
            <a:endParaRPr sz="1400" i="1">
              <a:solidFill>
                <a:srgbClr val="7B7B7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21"/>
          <p:cNvSpPr txBox="1"/>
          <p:nvPr/>
        </p:nvSpPr>
        <p:spPr>
          <a:xfrm>
            <a:off x="897295" y="893796"/>
            <a:ext cx="412913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HƯỚNG PHÁT TRIỂN: </a:t>
            </a:r>
            <a:endParaRPr sz="2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22" name="Google Shape;422;p21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3301" y="2954192"/>
            <a:ext cx="1525398" cy="1525398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21"/>
          <p:cNvSpPr/>
          <p:nvPr/>
        </p:nvSpPr>
        <p:spPr>
          <a:xfrm>
            <a:off x="1969752" y="1750102"/>
            <a:ext cx="1740246" cy="1204090"/>
          </a:xfrm>
          <a:prstGeom prst="roundRect">
            <a:avLst>
              <a:gd name="adj" fmla="val 16667"/>
            </a:avLst>
          </a:prstGeom>
          <a:solidFill>
            <a:srgbClr val="FBE4D4"/>
          </a:solidFill>
          <a:ln w="1905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Hoàn thiện, sửa lỗi còn diễn ra.</a:t>
            </a:r>
            <a:endParaRPr sz="2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4" name="Google Shape;424;p21"/>
          <p:cNvSpPr/>
          <p:nvPr/>
        </p:nvSpPr>
        <p:spPr>
          <a:xfrm>
            <a:off x="8290141" y="1755145"/>
            <a:ext cx="1809382" cy="1199047"/>
          </a:xfrm>
          <a:prstGeom prst="roundRect">
            <a:avLst>
              <a:gd name="adj" fmla="val 16667"/>
            </a:avLst>
          </a:prstGeom>
          <a:solidFill>
            <a:srgbClr val="FBE4D4"/>
          </a:solidFill>
          <a:ln w="1905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Tối ưu code</a:t>
            </a:r>
            <a:endParaRPr sz="2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5" name="Google Shape;425;p21"/>
          <p:cNvSpPr/>
          <p:nvPr/>
        </p:nvSpPr>
        <p:spPr>
          <a:xfrm>
            <a:off x="1969752" y="4765157"/>
            <a:ext cx="1809382" cy="1199047"/>
          </a:xfrm>
          <a:prstGeom prst="roundRect">
            <a:avLst>
              <a:gd name="adj" fmla="val 16667"/>
            </a:avLst>
          </a:prstGeom>
          <a:solidFill>
            <a:srgbClr val="FBE4D4"/>
          </a:solidFill>
          <a:ln w="1905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Thêm các chức năng, dịch vụ</a:t>
            </a:r>
            <a:endParaRPr sz="220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</p:txBody>
      </p:sp>
      <p:sp>
        <p:nvSpPr>
          <p:cNvPr id="426" name="Google Shape;426;p21"/>
          <p:cNvSpPr/>
          <p:nvPr/>
        </p:nvSpPr>
        <p:spPr>
          <a:xfrm>
            <a:off x="8290141" y="4765156"/>
            <a:ext cx="1809382" cy="1199047"/>
          </a:xfrm>
          <a:prstGeom prst="roundRect">
            <a:avLst>
              <a:gd name="adj" fmla="val 16667"/>
            </a:avLst>
          </a:prstGeom>
          <a:solidFill>
            <a:srgbClr val="FBE4D4"/>
          </a:solidFill>
          <a:ln w="1905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Thương mại hóa sản phẩm</a:t>
            </a:r>
            <a:endParaRPr sz="220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</p:txBody>
      </p:sp>
      <p:pic>
        <p:nvPicPr>
          <p:cNvPr id="427" name="Google Shape;427;p21"/>
          <p:cNvPicPr preferRelativeResize="0"/>
          <p:nvPr/>
        </p:nvPicPr>
        <p:blipFill rotWithShape="1">
          <a:blip r:embed="rId4">
            <a:alphaModFix amt="10000"/>
          </a:blip>
          <a:srcRect/>
          <a:stretch/>
        </p:blipFill>
        <p:spPr>
          <a:xfrm>
            <a:off x="0" y="0"/>
            <a:ext cx="12192000" cy="6875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60000"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"/>
          <p:cNvSpPr txBox="1"/>
          <p:nvPr/>
        </p:nvSpPr>
        <p:spPr>
          <a:xfrm>
            <a:off x="195309" y="6390427"/>
            <a:ext cx="140397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>
                <a:solidFill>
                  <a:srgbClr val="7B7B7B"/>
                </a:solidFill>
                <a:latin typeface="Calibri"/>
                <a:ea typeface="Calibri"/>
                <a:cs typeface="Calibri"/>
                <a:sym typeface="Calibri"/>
              </a:rPr>
              <a:t>Đồ án tốt nghiệp</a:t>
            </a:r>
            <a:endParaRPr sz="1400" i="1">
              <a:solidFill>
                <a:srgbClr val="7B7B7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8DA244-3913-B26C-D28C-C31B0827B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296" y="939149"/>
            <a:ext cx="4262469" cy="4248181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343AE05-B990-ED1F-900B-EC158384DE1B}"/>
              </a:ext>
            </a:extLst>
          </p:cNvPr>
          <p:cNvSpPr/>
          <p:nvPr/>
        </p:nvSpPr>
        <p:spPr>
          <a:xfrm>
            <a:off x="6389715" y="653934"/>
            <a:ext cx="3319549" cy="73152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Tổng quan về đề tài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D1C5510-B68D-C117-A164-4AD27CB170AE}"/>
              </a:ext>
            </a:extLst>
          </p:cNvPr>
          <p:cNvSpPr/>
          <p:nvPr/>
        </p:nvSpPr>
        <p:spPr>
          <a:xfrm>
            <a:off x="6389715" y="1920239"/>
            <a:ext cx="3319549" cy="73152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Phương pháp giải quyết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7F46F4D-6323-7311-2AF2-0C18E7B6F68B}"/>
              </a:ext>
            </a:extLst>
          </p:cNvPr>
          <p:cNvSpPr/>
          <p:nvPr/>
        </p:nvSpPr>
        <p:spPr>
          <a:xfrm>
            <a:off x="6428507" y="3186545"/>
            <a:ext cx="3319549" cy="73152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 quả đạt được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1CC3E74-832E-DA36-494E-FE4F78004814}"/>
              </a:ext>
            </a:extLst>
          </p:cNvPr>
          <p:cNvSpPr/>
          <p:nvPr/>
        </p:nvSpPr>
        <p:spPr>
          <a:xfrm>
            <a:off x="6428507" y="4452850"/>
            <a:ext cx="3319549" cy="73152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Tổng kết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22" descr="Ảnh có chứa văn bản&#10;&#10;Mô tả được tạo tự độ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143000"/>
            <a:ext cx="12192000" cy="91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9" descr="Ảnh có chứa văn bản&#10;&#10;Mô tả được tạo tự động"/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>
            <a:off x="0" y="1"/>
            <a:ext cx="12192000" cy="6911752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9"/>
          <p:cNvSpPr txBox="1"/>
          <p:nvPr/>
        </p:nvSpPr>
        <p:spPr>
          <a:xfrm>
            <a:off x="470516" y="208914"/>
            <a:ext cx="379114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55A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TỔNG QUAN ĐỀ TÀI</a:t>
            </a:r>
            <a:endParaRPr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3" name="Google Shape;223;p9"/>
          <p:cNvSpPr/>
          <p:nvPr/>
        </p:nvSpPr>
        <p:spPr>
          <a:xfrm rot="5400000">
            <a:off x="-66578" y="235266"/>
            <a:ext cx="603672" cy="470516"/>
          </a:xfrm>
          <a:prstGeom prst="flowChartExtract">
            <a:avLst/>
          </a:prstGeom>
          <a:solidFill>
            <a:srgbClr val="C55A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9"/>
          <p:cNvSpPr txBox="1"/>
          <p:nvPr/>
        </p:nvSpPr>
        <p:spPr>
          <a:xfrm>
            <a:off x="195309" y="6390427"/>
            <a:ext cx="140397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>
                <a:solidFill>
                  <a:srgbClr val="7B7B7B"/>
                </a:solidFill>
                <a:latin typeface="Calibri"/>
                <a:ea typeface="Calibri"/>
                <a:cs typeface="Calibri"/>
                <a:sym typeface="Calibri"/>
              </a:rPr>
              <a:t>Đồ án tốt nghiệp</a:t>
            </a:r>
            <a:endParaRPr sz="1400" i="1">
              <a:solidFill>
                <a:srgbClr val="7B7B7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9"/>
          <p:cNvSpPr/>
          <p:nvPr/>
        </p:nvSpPr>
        <p:spPr>
          <a:xfrm rot="5400000">
            <a:off x="-66578" y="235266"/>
            <a:ext cx="603672" cy="470516"/>
          </a:xfrm>
          <a:prstGeom prst="flowChartExtract">
            <a:avLst/>
          </a:prstGeom>
          <a:solidFill>
            <a:srgbClr val="C55A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9"/>
          <p:cNvSpPr txBox="1"/>
          <p:nvPr/>
        </p:nvSpPr>
        <p:spPr>
          <a:xfrm>
            <a:off x="195309" y="6390427"/>
            <a:ext cx="140397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>
                <a:solidFill>
                  <a:srgbClr val="7B7B7B"/>
                </a:solidFill>
                <a:latin typeface="Calibri"/>
                <a:ea typeface="Calibri"/>
                <a:cs typeface="Calibri"/>
                <a:sym typeface="Calibri"/>
              </a:rPr>
              <a:t>Đồ án tốt nghiệp</a:t>
            </a:r>
            <a:endParaRPr sz="1400" i="1">
              <a:solidFill>
                <a:srgbClr val="7B7B7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9"/>
          <p:cNvSpPr txBox="1"/>
          <p:nvPr/>
        </p:nvSpPr>
        <p:spPr>
          <a:xfrm>
            <a:off x="3103249" y="1726533"/>
            <a:ext cx="22749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Giới thiệu đề tài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9"/>
          <p:cNvSpPr txBox="1"/>
          <p:nvPr/>
        </p:nvSpPr>
        <p:spPr>
          <a:xfrm>
            <a:off x="8221405" y="1713043"/>
            <a:ext cx="22365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Mục tiêu đề tài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9"/>
          <p:cNvSpPr txBox="1"/>
          <p:nvPr/>
        </p:nvSpPr>
        <p:spPr>
          <a:xfrm>
            <a:off x="3181662" y="4364863"/>
            <a:ext cx="24416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Lý do chọn đề tài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9"/>
          <p:cNvSpPr txBox="1"/>
          <p:nvPr/>
        </p:nvSpPr>
        <p:spPr>
          <a:xfrm>
            <a:off x="8221405" y="4364863"/>
            <a:ext cx="24384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Đối tượng sử dụng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3130" y="1157472"/>
            <a:ext cx="1409700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72810" y="1197621"/>
            <a:ext cx="1447800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93549" y="3808319"/>
            <a:ext cx="14097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54555" y="3798794"/>
            <a:ext cx="1466850" cy="14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0"/>
          <p:cNvSpPr txBox="1"/>
          <p:nvPr/>
        </p:nvSpPr>
        <p:spPr>
          <a:xfrm>
            <a:off x="470516" y="208914"/>
            <a:ext cx="379378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55A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TỔNG QUAN ĐỀ TÀI</a:t>
            </a:r>
            <a:endParaRPr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1" name="Google Shape;241;p10"/>
          <p:cNvSpPr/>
          <p:nvPr/>
        </p:nvSpPr>
        <p:spPr>
          <a:xfrm rot="5400000">
            <a:off x="-66578" y="235266"/>
            <a:ext cx="603672" cy="470516"/>
          </a:xfrm>
          <a:prstGeom prst="flowChartExtract">
            <a:avLst/>
          </a:prstGeom>
          <a:solidFill>
            <a:srgbClr val="C55A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0"/>
          <p:cNvSpPr txBox="1"/>
          <p:nvPr/>
        </p:nvSpPr>
        <p:spPr>
          <a:xfrm>
            <a:off x="195309" y="6390427"/>
            <a:ext cx="140397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>
                <a:solidFill>
                  <a:srgbClr val="7B7B7B"/>
                </a:solidFill>
                <a:latin typeface="Calibri"/>
                <a:ea typeface="Calibri"/>
                <a:cs typeface="Calibri"/>
                <a:sym typeface="Calibri"/>
              </a:rPr>
              <a:t>Đồ án tốt nghiệp</a:t>
            </a:r>
            <a:endParaRPr sz="1400" i="1">
              <a:solidFill>
                <a:srgbClr val="7B7B7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0"/>
          <p:cNvSpPr txBox="1"/>
          <p:nvPr/>
        </p:nvSpPr>
        <p:spPr>
          <a:xfrm>
            <a:off x="3588582" y="942235"/>
            <a:ext cx="2691763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Giới thiệu đề tài</a:t>
            </a:r>
            <a:endParaRPr sz="2200" b="1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</p:txBody>
      </p:sp>
      <p:sp>
        <p:nvSpPr>
          <p:cNvPr id="244" name="Google Shape;244;p10"/>
          <p:cNvSpPr txBox="1"/>
          <p:nvPr/>
        </p:nvSpPr>
        <p:spPr>
          <a:xfrm>
            <a:off x="9566079" y="1683103"/>
            <a:ext cx="189827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Mục tiêu đề tài</a:t>
            </a:r>
            <a:endParaRPr sz="180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</p:txBody>
      </p:sp>
      <p:sp>
        <p:nvSpPr>
          <p:cNvPr id="245" name="Google Shape;245;p10"/>
          <p:cNvSpPr txBox="1"/>
          <p:nvPr/>
        </p:nvSpPr>
        <p:spPr>
          <a:xfrm>
            <a:off x="2635012" y="5136739"/>
            <a:ext cx="201689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Lý do chọn đề tài</a:t>
            </a:r>
            <a:endParaRPr sz="180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</p:txBody>
      </p:sp>
      <p:sp>
        <p:nvSpPr>
          <p:cNvPr id="246" name="Google Shape;246;p10"/>
          <p:cNvSpPr txBox="1"/>
          <p:nvPr/>
        </p:nvSpPr>
        <p:spPr>
          <a:xfrm>
            <a:off x="9708714" y="4952073"/>
            <a:ext cx="220688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Đối tượng </a:t>
            </a:r>
            <a:r>
              <a:rPr lang="en-US" sz="180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 dụng</a:t>
            </a:r>
            <a:endParaRPr sz="180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</p:txBody>
      </p:sp>
      <p:pic>
        <p:nvPicPr>
          <p:cNvPr id="247" name="Google Shape;24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93209" y="1342344"/>
            <a:ext cx="1172870" cy="1188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1585" y="1222115"/>
            <a:ext cx="2447732" cy="2206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41925" y="4727045"/>
            <a:ext cx="1172870" cy="118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99777" y="4553957"/>
            <a:ext cx="1188720" cy="1165563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0"/>
          <p:cNvSpPr txBox="1"/>
          <p:nvPr/>
        </p:nvSpPr>
        <p:spPr>
          <a:xfrm>
            <a:off x="3022471" y="1381777"/>
            <a:ext cx="4946664" cy="498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73685" marR="0" lvl="0" indent="-273685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	</a:t>
            </a:r>
            <a:r>
              <a:rPr lang="en-US" sz="220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Website đặt đồ ăn cho nhà hàng</a:t>
            </a:r>
            <a:endParaRPr sz="220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</p:txBody>
      </p:sp>
      <p:sp>
        <p:nvSpPr>
          <p:cNvPr id="252" name="Google Shape;252;p10"/>
          <p:cNvSpPr txBox="1"/>
          <p:nvPr/>
        </p:nvSpPr>
        <p:spPr>
          <a:xfrm>
            <a:off x="2792134" y="1869464"/>
            <a:ext cx="5559387" cy="2471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742950" marR="0" lvl="1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</a:pPr>
            <a:r>
              <a:rPr lang="en-US" sz="220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</a:t>
            </a:r>
            <a:r>
              <a:rPr lang="en-US" sz="2200" b="0" i="0" u="none" strike="noStrike" cap="none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ebsite cung cấp dịch vụ đặt bàn trước tại nhà hàng cho khách hàng.</a:t>
            </a:r>
            <a:endParaRPr sz="2200" b="0" i="0" u="none" strike="noStrike" cap="none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  <a:p>
            <a:pPr marL="742950" marR="0" lvl="1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</a:pPr>
            <a:r>
              <a:rPr lang="en-US" sz="2200" b="0" i="0" u="none" strike="noStrike" cap="none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Khách hàng có thể đặt món ăn trước khi thực hiện đặt bàn trên hệ thống.</a:t>
            </a:r>
            <a:endParaRPr sz="2200" b="0" i="0" u="none" strike="noStrike" cap="none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  <a:p>
            <a:pPr marL="742950" marR="0" lvl="1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</a:pPr>
            <a:r>
              <a:rPr lang="en-US" sz="220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 công cụ giới thiệu nhà hàng tới đông đảo khách hàng.</a:t>
            </a:r>
            <a:endParaRPr sz="2200" b="0" i="0" u="none" strike="noStrike" cap="none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</p:txBody>
      </p:sp>
      <p:cxnSp>
        <p:nvCxnSpPr>
          <p:cNvPr id="253" name="Google Shape;253;p10"/>
          <p:cNvCxnSpPr/>
          <p:nvPr/>
        </p:nvCxnSpPr>
        <p:spPr>
          <a:xfrm rot="10800000">
            <a:off x="3453320" y="1342345"/>
            <a:ext cx="3793786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4" name="Google Shape;254;p10"/>
          <p:cNvCxnSpPr/>
          <p:nvPr/>
        </p:nvCxnSpPr>
        <p:spPr>
          <a:xfrm flipH="1">
            <a:off x="2980783" y="1342345"/>
            <a:ext cx="472537" cy="287054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55" name="Google Shape;255;p10" descr="Ảnh có chứa văn bản&#10;&#10;Mô tả được tạo tự động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0" y="0"/>
            <a:ext cx="12252959" cy="6917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1"/>
          <p:cNvSpPr txBox="1"/>
          <p:nvPr/>
        </p:nvSpPr>
        <p:spPr>
          <a:xfrm>
            <a:off x="470516" y="208914"/>
            <a:ext cx="383460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55A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TỔNG QUAN ĐỀ TÀI</a:t>
            </a:r>
            <a:endParaRPr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1" name="Google Shape;261;p11"/>
          <p:cNvSpPr/>
          <p:nvPr/>
        </p:nvSpPr>
        <p:spPr>
          <a:xfrm rot="5400000">
            <a:off x="-66578" y="235266"/>
            <a:ext cx="603672" cy="470516"/>
          </a:xfrm>
          <a:prstGeom prst="flowChartExtract">
            <a:avLst/>
          </a:prstGeom>
          <a:solidFill>
            <a:srgbClr val="C55A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1"/>
          <p:cNvSpPr txBox="1"/>
          <p:nvPr/>
        </p:nvSpPr>
        <p:spPr>
          <a:xfrm>
            <a:off x="195309" y="6390427"/>
            <a:ext cx="140397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>
                <a:solidFill>
                  <a:srgbClr val="7B7B7B"/>
                </a:solidFill>
                <a:latin typeface="Calibri"/>
                <a:ea typeface="Calibri"/>
                <a:cs typeface="Calibri"/>
                <a:sym typeface="Calibri"/>
              </a:rPr>
              <a:t>Đồ án tốt nghiệp</a:t>
            </a:r>
            <a:endParaRPr sz="1400" i="1">
              <a:solidFill>
                <a:srgbClr val="7B7B7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1"/>
          <p:cNvSpPr txBox="1"/>
          <p:nvPr/>
        </p:nvSpPr>
        <p:spPr>
          <a:xfrm>
            <a:off x="7404810" y="705981"/>
            <a:ext cx="2635658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Mục tiêu đề tài</a:t>
            </a:r>
            <a:endParaRPr sz="2200" b="1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</p:txBody>
      </p:sp>
      <p:sp>
        <p:nvSpPr>
          <p:cNvPr id="264" name="Google Shape;264;p11"/>
          <p:cNvSpPr txBox="1"/>
          <p:nvPr/>
        </p:nvSpPr>
        <p:spPr>
          <a:xfrm>
            <a:off x="2088789" y="5242547"/>
            <a:ext cx="201689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Lý do chọn đề tài</a:t>
            </a:r>
            <a:endParaRPr sz="180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</p:txBody>
      </p:sp>
      <p:sp>
        <p:nvSpPr>
          <p:cNvPr id="265" name="Google Shape;265;p11"/>
          <p:cNvSpPr txBox="1"/>
          <p:nvPr/>
        </p:nvSpPr>
        <p:spPr>
          <a:xfrm>
            <a:off x="7230964" y="5069639"/>
            <a:ext cx="240392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Đối tượng sử dụng</a:t>
            </a:r>
            <a:endParaRPr sz="180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</p:txBody>
      </p:sp>
      <p:pic>
        <p:nvPicPr>
          <p:cNvPr id="266" name="Google Shape;26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409" y="1310019"/>
            <a:ext cx="1225163" cy="1151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5702" y="4832853"/>
            <a:ext cx="1172870" cy="118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33315" y="4714978"/>
            <a:ext cx="1188720" cy="1165563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1"/>
          <p:cNvSpPr txBox="1"/>
          <p:nvPr/>
        </p:nvSpPr>
        <p:spPr>
          <a:xfrm>
            <a:off x="2014734" y="1655857"/>
            <a:ext cx="19303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Giới thiệu đề tài</a:t>
            </a:r>
            <a:endParaRPr sz="180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</p:txBody>
      </p:sp>
      <p:pic>
        <p:nvPicPr>
          <p:cNvPr id="270" name="Google Shape;270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40218" y="1106090"/>
            <a:ext cx="2097215" cy="21031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1" name="Google Shape;271;p11"/>
          <p:cNvCxnSpPr/>
          <p:nvPr/>
        </p:nvCxnSpPr>
        <p:spPr>
          <a:xfrm>
            <a:off x="7404810" y="1106091"/>
            <a:ext cx="3416659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2" name="Google Shape;272;p11"/>
          <p:cNvCxnSpPr/>
          <p:nvPr/>
        </p:nvCxnSpPr>
        <p:spPr>
          <a:xfrm rot="10800000" flipH="1">
            <a:off x="7027682" y="1106091"/>
            <a:ext cx="377128" cy="377394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3" name="Google Shape;273;p11"/>
          <p:cNvSpPr txBox="1"/>
          <p:nvPr/>
        </p:nvSpPr>
        <p:spPr>
          <a:xfrm>
            <a:off x="7337433" y="1233173"/>
            <a:ext cx="4516581" cy="335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Xây dựng website giới thiệu nhà hàng.</a:t>
            </a: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Giới thiệu các món ăn có tại nhà hàng.</a:t>
            </a:r>
            <a:endParaRPr lang="en-US" sz="220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Cung cấp dịch vụ: đặt bàn, món ăn trước cho khách hàng.</a:t>
            </a: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 chức năng hỗ trợ cho người dùng: đánh giá món ăn, thêm món ăn yêu thích,..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p11" descr="Ảnh có chứa văn bản&#10;&#10;Mô tả được tạo tự động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0" y="-77585"/>
            <a:ext cx="12192000" cy="6994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2"/>
          <p:cNvSpPr txBox="1"/>
          <p:nvPr/>
        </p:nvSpPr>
        <p:spPr>
          <a:xfrm>
            <a:off x="470516" y="208914"/>
            <a:ext cx="375234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55A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TỔNG QUAN ĐỀ TÀI</a:t>
            </a:r>
            <a:endParaRPr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0" name="Google Shape;280;p12"/>
          <p:cNvSpPr/>
          <p:nvPr/>
        </p:nvSpPr>
        <p:spPr>
          <a:xfrm rot="5400000">
            <a:off x="-66578" y="235266"/>
            <a:ext cx="603672" cy="470516"/>
          </a:xfrm>
          <a:prstGeom prst="flowChartExtract">
            <a:avLst/>
          </a:prstGeom>
          <a:solidFill>
            <a:srgbClr val="C55A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2"/>
          <p:cNvSpPr txBox="1"/>
          <p:nvPr/>
        </p:nvSpPr>
        <p:spPr>
          <a:xfrm>
            <a:off x="195309" y="6390427"/>
            <a:ext cx="140397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>
                <a:solidFill>
                  <a:srgbClr val="7B7B7B"/>
                </a:solidFill>
                <a:latin typeface="Calibri"/>
                <a:ea typeface="Calibri"/>
                <a:cs typeface="Calibri"/>
                <a:sym typeface="Calibri"/>
              </a:rPr>
              <a:t>Đồ án tốt nghiệp</a:t>
            </a:r>
            <a:endParaRPr sz="1400" i="1">
              <a:solidFill>
                <a:srgbClr val="7B7B7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2"/>
          <p:cNvSpPr txBox="1"/>
          <p:nvPr/>
        </p:nvSpPr>
        <p:spPr>
          <a:xfrm>
            <a:off x="2662127" y="3145077"/>
            <a:ext cx="2807179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Lý do chọn đề tài</a:t>
            </a:r>
            <a:endParaRPr sz="2200" b="1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</p:txBody>
      </p:sp>
      <p:pic>
        <p:nvPicPr>
          <p:cNvPr id="283" name="Google Shape;28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0516" y="3345132"/>
            <a:ext cx="2080188" cy="2108299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2"/>
          <p:cNvSpPr txBox="1"/>
          <p:nvPr/>
        </p:nvSpPr>
        <p:spPr>
          <a:xfrm>
            <a:off x="2305919" y="1362852"/>
            <a:ext cx="19303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Giới thiệu đề tài</a:t>
            </a:r>
            <a:endParaRPr sz="180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</p:txBody>
      </p:sp>
      <p:pic>
        <p:nvPicPr>
          <p:cNvPr id="285" name="Google Shape;28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11324" y="981882"/>
            <a:ext cx="1205004" cy="118872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2"/>
          <p:cNvSpPr txBox="1"/>
          <p:nvPr/>
        </p:nvSpPr>
        <p:spPr>
          <a:xfrm>
            <a:off x="9516328" y="1420342"/>
            <a:ext cx="189827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Mục tiêu đề tài</a:t>
            </a:r>
            <a:endParaRPr sz="180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</p:txBody>
      </p:sp>
      <p:sp>
        <p:nvSpPr>
          <p:cNvPr id="287" name="Google Shape;287;p12"/>
          <p:cNvSpPr txBox="1"/>
          <p:nvPr/>
        </p:nvSpPr>
        <p:spPr>
          <a:xfrm>
            <a:off x="9516328" y="4488281"/>
            <a:ext cx="224567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Đối tượng sử dụng</a:t>
            </a:r>
            <a:endParaRPr sz="180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</p:txBody>
      </p:sp>
      <p:pic>
        <p:nvPicPr>
          <p:cNvPr id="288" name="Google Shape;28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6766" y="981882"/>
            <a:ext cx="1229153" cy="118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7391" y="4090165"/>
            <a:ext cx="1188720" cy="11655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0" name="Google Shape;290;p12"/>
          <p:cNvCxnSpPr/>
          <p:nvPr/>
        </p:nvCxnSpPr>
        <p:spPr>
          <a:xfrm>
            <a:off x="2733953" y="3545187"/>
            <a:ext cx="3302492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1" name="Google Shape;291;p12"/>
          <p:cNvCxnSpPr/>
          <p:nvPr/>
        </p:nvCxnSpPr>
        <p:spPr>
          <a:xfrm rot="10800000" flipH="1">
            <a:off x="2290069" y="3545187"/>
            <a:ext cx="443884" cy="33212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2" name="Google Shape;292;p12"/>
          <p:cNvSpPr txBox="1"/>
          <p:nvPr/>
        </p:nvSpPr>
        <p:spPr>
          <a:xfrm>
            <a:off x="2413165" y="3579501"/>
            <a:ext cx="5464233" cy="3351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</a:pPr>
            <a:r>
              <a:rPr lang="en-US" sz="220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Mong muốn giới thiệu nhà hàng tới đông đảo khách hàng.</a:t>
            </a:r>
            <a:endParaRPr sz="220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  <a:p>
            <a:pPr marL="342900" marR="0" lvl="0" indent="-3429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</a:pPr>
            <a:r>
              <a:rPr lang="en-US" sz="220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Nhu cầu tiết kiệm thời gian chờ đợi món của khách hàng.</a:t>
            </a:r>
            <a:endParaRPr sz="220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  <a:p>
            <a:pPr marL="342900" marR="0" lvl="0" indent="-3429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</a:pPr>
            <a:r>
              <a:rPr lang="en-US" sz="220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Dễ dàng nắm bắt được xu hướng của khách hàng.</a:t>
            </a:r>
            <a:endParaRPr sz="220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  <a:p>
            <a:pPr marL="342900" marR="0" lvl="0" indent="-3429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</a:pPr>
            <a:r>
              <a:rPr lang="en-US" sz="220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Xu hướng cách mạng công nghiệp 4.0</a:t>
            </a:r>
            <a:endParaRPr sz="220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  <a:p>
            <a:pPr marL="285750" marR="0" lvl="0" indent="-1968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</a:pPr>
            <a:endParaRPr sz="2200">
              <a:solidFill>
                <a:schemeClr val="dk1"/>
              </a:solidFill>
              <a:sym typeface="Arial"/>
            </a:endParaRPr>
          </a:p>
        </p:txBody>
      </p:sp>
      <p:pic>
        <p:nvPicPr>
          <p:cNvPr id="293" name="Google Shape;293;p12" descr="Ảnh có chứa văn bản&#10;&#10;Mô tả được tạo tự động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0" y="0"/>
            <a:ext cx="12191999" cy="6917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3"/>
          <p:cNvSpPr txBox="1"/>
          <p:nvPr/>
        </p:nvSpPr>
        <p:spPr>
          <a:xfrm>
            <a:off x="470516" y="208914"/>
            <a:ext cx="378005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55A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TỔNG QUAN ĐỀ TÀI</a:t>
            </a:r>
            <a:endParaRPr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9" name="Google Shape;299;p13"/>
          <p:cNvSpPr/>
          <p:nvPr/>
        </p:nvSpPr>
        <p:spPr>
          <a:xfrm rot="5400000">
            <a:off x="-66578" y="235266"/>
            <a:ext cx="603672" cy="470516"/>
          </a:xfrm>
          <a:prstGeom prst="flowChartExtract">
            <a:avLst/>
          </a:prstGeom>
          <a:solidFill>
            <a:srgbClr val="C55A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3"/>
          <p:cNvSpPr txBox="1"/>
          <p:nvPr/>
        </p:nvSpPr>
        <p:spPr>
          <a:xfrm>
            <a:off x="195309" y="6390427"/>
            <a:ext cx="140397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>
                <a:solidFill>
                  <a:srgbClr val="7B7B7B"/>
                </a:solidFill>
                <a:latin typeface="Calibri"/>
                <a:ea typeface="Calibri"/>
                <a:cs typeface="Calibri"/>
                <a:sym typeface="Calibri"/>
              </a:rPr>
              <a:t>Đồ án tốt nghiệp</a:t>
            </a:r>
            <a:endParaRPr sz="1400" i="1">
              <a:solidFill>
                <a:srgbClr val="7B7B7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3"/>
          <p:cNvSpPr txBox="1"/>
          <p:nvPr/>
        </p:nvSpPr>
        <p:spPr>
          <a:xfrm>
            <a:off x="2771546" y="1723294"/>
            <a:ext cx="19303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Giới thiệu đề tài</a:t>
            </a:r>
            <a:endParaRPr sz="180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</p:txBody>
      </p:sp>
      <p:pic>
        <p:nvPicPr>
          <p:cNvPr id="302" name="Google Shape;30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2753" y="1179680"/>
            <a:ext cx="1205004" cy="118872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3"/>
          <p:cNvSpPr txBox="1"/>
          <p:nvPr/>
        </p:nvSpPr>
        <p:spPr>
          <a:xfrm>
            <a:off x="7522177" y="1677423"/>
            <a:ext cx="189827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Mục tiêu đề tài</a:t>
            </a:r>
            <a:endParaRPr sz="180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</p:txBody>
      </p:sp>
      <p:sp>
        <p:nvSpPr>
          <p:cNvPr id="304" name="Google Shape;304;p13"/>
          <p:cNvSpPr txBox="1"/>
          <p:nvPr/>
        </p:nvSpPr>
        <p:spPr>
          <a:xfrm>
            <a:off x="7926762" y="3281705"/>
            <a:ext cx="2904962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Đối tượng sử dụng</a:t>
            </a:r>
            <a:endParaRPr sz="2200" b="1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</p:txBody>
      </p:sp>
      <p:pic>
        <p:nvPicPr>
          <p:cNvPr id="305" name="Google Shape;30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96231" y="1179680"/>
            <a:ext cx="1229153" cy="118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39228" y="3604870"/>
            <a:ext cx="2144904" cy="210312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13"/>
          <p:cNvSpPr txBox="1"/>
          <p:nvPr/>
        </p:nvSpPr>
        <p:spPr>
          <a:xfrm>
            <a:off x="2845601" y="4441533"/>
            <a:ext cx="201689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Lý do chọn đề tài</a:t>
            </a:r>
            <a:endParaRPr sz="180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</p:txBody>
      </p:sp>
      <p:pic>
        <p:nvPicPr>
          <p:cNvPr id="308" name="Google Shape;308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52514" y="4031839"/>
            <a:ext cx="1172870" cy="11887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9" name="Google Shape;309;p13"/>
          <p:cNvCxnSpPr/>
          <p:nvPr/>
        </p:nvCxnSpPr>
        <p:spPr>
          <a:xfrm>
            <a:off x="7926762" y="3711633"/>
            <a:ext cx="3604894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0" name="Google Shape;310;p13"/>
          <p:cNvCxnSpPr/>
          <p:nvPr/>
        </p:nvCxnSpPr>
        <p:spPr>
          <a:xfrm flipH="1">
            <a:off x="7613374" y="3711633"/>
            <a:ext cx="313389" cy="320206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1" name="Google Shape;311;p13"/>
          <p:cNvSpPr txBox="1"/>
          <p:nvPr/>
        </p:nvSpPr>
        <p:spPr>
          <a:xfrm>
            <a:off x="8348870" y="4204252"/>
            <a:ext cx="457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3"/>
          <p:cNvSpPr txBox="1"/>
          <p:nvPr/>
        </p:nvSpPr>
        <p:spPr>
          <a:xfrm>
            <a:off x="7770068" y="3799167"/>
            <a:ext cx="4226623" cy="280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Admin: quản lý các thông tin về nhà hàng, thông tin người dùng.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20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Khách hàng: sử dụng các tiện ích website cung cấp: đặt bàn, đặt món ăn, xem chi tiết món ăn,…</a:t>
            </a:r>
            <a:endParaRPr sz="220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sz="220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</p:txBody>
      </p:sp>
      <p:pic>
        <p:nvPicPr>
          <p:cNvPr id="313" name="Google Shape;313;p13" descr="Ảnh có chứa văn bản&#10;&#10;Mô tả được tạo tự động"/>
          <p:cNvPicPr preferRelativeResize="0"/>
          <p:nvPr/>
        </p:nvPicPr>
        <p:blipFill rotWithShape="1">
          <a:blip r:embed="rId7">
            <a:alphaModFix amt="10000"/>
          </a:blip>
          <a:srcRect/>
          <a:stretch/>
        </p:blipFill>
        <p:spPr>
          <a:xfrm>
            <a:off x="1257993" y="5737849"/>
            <a:ext cx="10934008" cy="1179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4"/>
          <p:cNvSpPr txBox="1"/>
          <p:nvPr/>
        </p:nvSpPr>
        <p:spPr>
          <a:xfrm>
            <a:off x="470515" y="175663"/>
            <a:ext cx="527634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55A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PHƯƠNG PHÁP GIẢI QUYẾT</a:t>
            </a:r>
            <a:endParaRPr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9" name="Google Shape;319;p14"/>
          <p:cNvSpPr/>
          <p:nvPr/>
        </p:nvSpPr>
        <p:spPr>
          <a:xfrm rot="5400000">
            <a:off x="-66578" y="235266"/>
            <a:ext cx="603672" cy="470516"/>
          </a:xfrm>
          <a:prstGeom prst="flowChartExtract">
            <a:avLst/>
          </a:prstGeom>
          <a:solidFill>
            <a:srgbClr val="C55A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4"/>
          <p:cNvSpPr txBox="1"/>
          <p:nvPr/>
        </p:nvSpPr>
        <p:spPr>
          <a:xfrm>
            <a:off x="195309" y="6390427"/>
            <a:ext cx="140397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>
                <a:solidFill>
                  <a:srgbClr val="7B7B7B"/>
                </a:solidFill>
                <a:latin typeface="Calibri"/>
                <a:ea typeface="Calibri"/>
                <a:cs typeface="Calibri"/>
                <a:sym typeface="Calibri"/>
              </a:rPr>
              <a:t>Đồ án tốt nghiệp</a:t>
            </a:r>
            <a:endParaRPr sz="1400" i="1">
              <a:solidFill>
                <a:srgbClr val="7B7B7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14"/>
          <p:cNvSpPr txBox="1"/>
          <p:nvPr/>
        </p:nvSpPr>
        <p:spPr>
          <a:xfrm>
            <a:off x="470515" y="1414956"/>
            <a:ext cx="463043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KHẢO SÁT YÊU CẦU NGƯỜI DÙNG</a:t>
            </a:r>
            <a:endParaRPr sz="20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25" name="Google Shape;325;p14" descr="Ảnh có chứa văn bản&#10;&#10;Mô tả được tạo tự động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5542"/>
            <a:ext cx="12192000" cy="69117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702A7C-79B3-F5C5-34A2-A925F50DC709}"/>
              </a:ext>
            </a:extLst>
          </p:cNvPr>
          <p:cNvSpPr txBox="1"/>
          <p:nvPr/>
        </p:nvSpPr>
        <p:spPr>
          <a:xfrm>
            <a:off x="555444" y="2141013"/>
            <a:ext cx="8764629" cy="2996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Thời gian chờ món trung bình tại các nhà hàng từ 15 phút đến 30 phút thậm chí có thể lên đến 1 giờ. Do vậy, khách hàng muốn có một công cụ giúp giảm thời gian chờ đợi xuống mức tối thiểu.</a:t>
            </a:r>
          </a:p>
          <a:p>
            <a:pPr>
              <a:lnSpc>
                <a:spcPct val="150000"/>
              </a:lnSpc>
            </a:pPr>
            <a:r>
              <a:rPr lang="en-US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Website dễ sử dụng, đáp ứng phần lớn người dùng hiện nay, cung cấp các thông tin thiết yếu về nhà hàng, độ bảo mật thông tin.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Khách hàng: cung cấp tài khoản, quản lý các thông tin cá nhân, xem các món ăn, nhận xét về món ăn.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 trị viên: dễ dàng quản lý các thông tin về nhà hàng, các món ăn, khách hàng</a:t>
            </a: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4"/>
          <p:cNvSpPr txBox="1"/>
          <p:nvPr/>
        </p:nvSpPr>
        <p:spPr>
          <a:xfrm>
            <a:off x="470515" y="175663"/>
            <a:ext cx="527634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55A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PHƯƠNG PHÁP GIẢI QUYẾT</a:t>
            </a:r>
            <a:endParaRPr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9" name="Google Shape;319;p14"/>
          <p:cNvSpPr/>
          <p:nvPr/>
        </p:nvSpPr>
        <p:spPr>
          <a:xfrm rot="5400000">
            <a:off x="-66578" y="235266"/>
            <a:ext cx="603672" cy="470516"/>
          </a:xfrm>
          <a:prstGeom prst="flowChartExtract">
            <a:avLst/>
          </a:prstGeom>
          <a:solidFill>
            <a:srgbClr val="C55A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4"/>
          <p:cNvSpPr txBox="1"/>
          <p:nvPr/>
        </p:nvSpPr>
        <p:spPr>
          <a:xfrm>
            <a:off x="195309" y="6390427"/>
            <a:ext cx="140397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>
                <a:solidFill>
                  <a:srgbClr val="7B7B7B"/>
                </a:solidFill>
                <a:latin typeface="Calibri"/>
                <a:ea typeface="Calibri"/>
                <a:cs typeface="Calibri"/>
                <a:sym typeface="Calibri"/>
              </a:rPr>
              <a:t>Đồ án tốt nghiệp</a:t>
            </a:r>
            <a:endParaRPr sz="1400" i="1">
              <a:solidFill>
                <a:srgbClr val="7B7B7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14"/>
          <p:cNvSpPr txBox="1"/>
          <p:nvPr/>
        </p:nvSpPr>
        <p:spPr>
          <a:xfrm>
            <a:off x="512376" y="935181"/>
            <a:ext cx="3548792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FRAMEWORK: DJANGO</a:t>
            </a:r>
            <a:endParaRPr sz="2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25" name="Google Shape;325;p14" descr="Ảnh có chứa văn bản&#10;&#10;Mô tả được tạo tự động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12191999" cy="6930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Series Django (P1): Tôi đã cài đặt django như thế nào">
            <a:extLst>
              <a:ext uri="{FF2B5EF4-FFF2-40B4-BE49-F238E27FC236}">
                <a16:creationId xmlns:a16="http://schemas.microsoft.com/office/drawing/2014/main" id="{17D9153D-ED04-9706-4945-0C947BFAF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28" y="2011680"/>
            <a:ext cx="5261033" cy="295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702A7C-79B3-F5C5-34A2-A925F50DC709}"/>
              </a:ext>
            </a:extLst>
          </p:cNvPr>
          <p:cNvSpPr txBox="1"/>
          <p:nvPr/>
        </p:nvSpPr>
        <p:spPr>
          <a:xfrm>
            <a:off x="6430983" y="735895"/>
            <a:ext cx="5248641" cy="5412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Django là một framework phát triển web mạnh mẽ và linh hoạt, có nhiều ưu điểm, bao gồm: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Mô hình MVT.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Bảo mật.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ORM (Object-Relational Mapping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Tích hợp sẵn nhiều thư viện phổ biến.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 linh hoạt.</a:t>
            </a:r>
          </a:p>
        </p:txBody>
      </p:sp>
    </p:spTree>
    <p:extLst>
      <p:ext uri="{BB962C8B-B14F-4D97-AF65-F5344CB8AC3E}">
        <p14:creationId xmlns:p14="http://schemas.microsoft.com/office/powerpoint/2010/main" val="76368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Chủ đề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hủ đề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1184</Words>
  <Application>Microsoft Office PowerPoint</Application>
  <PresentationFormat>Widescreen</PresentationFormat>
  <Paragraphs>139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Tahoma</vt:lpstr>
      <vt:lpstr>Times New Roman</vt:lpstr>
      <vt:lpstr>Courier New</vt:lpstr>
      <vt:lpstr>Arial</vt:lpstr>
      <vt:lpstr>Calibri</vt:lpstr>
      <vt:lpstr>Chủ đề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Trong  Thang</dc:creator>
  <cp:lastModifiedBy>Luan</cp:lastModifiedBy>
  <cp:revision>5</cp:revision>
  <dcterms:created xsi:type="dcterms:W3CDTF">2021-08-06T05:29:44Z</dcterms:created>
  <dcterms:modified xsi:type="dcterms:W3CDTF">2023-05-14T15:20:39Z</dcterms:modified>
</cp:coreProperties>
</file>